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83109"/>
  </p:normalViewPr>
  <p:slideViewPr>
    <p:cSldViewPr snapToGrid="0">
      <p:cViewPr varScale="1">
        <p:scale>
          <a:sx n="95" d="100"/>
          <a:sy n="95" d="100"/>
        </p:scale>
        <p:origin x="11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9E0C6-F963-7741-BA01-983C991AD23D}" type="datetimeFigureOut">
              <a:rPr lang="de-DE" smtClean="0"/>
              <a:t>16.02.21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72829-A8FD-B641-99DB-9E489264D658}" type="slidenum">
              <a:rPr lang="de-DE" smtClean="0"/>
              <a:t>‹Nr.›</a:t>
            </a:fld>
            <a:endParaRPr lang="de-DE"/>
          </a:p>
        </p:txBody>
      </p:sp>
    </p:spTree>
    <p:extLst>
      <p:ext uri="{BB962C8B-B14F-4D97-AF65-F5344CB8AC3E}">
        <p14:creationId xmlns:p14="http://schemas.microsoft.com/office/powerpoint/2010/main" val="80686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digi4under6#tricks sagt: Herzlich Willkommen!</a:t>
            </a:r>
          </a:p>
          <a:p>
            <a:r>
              <a:rPr lang="de-DE" dirty="0"/>
              <a:t>Digitale Medien im Kindergartenalter sind ein aktuelles und teilweise auch kontroversiell diskutiertes Thema. Mit dieser Handreichung für die Gestaltung eines Elternabends möchten wir Ihnen eine Grundlage geben, die Sie dabei unterstützt, das Thema für Erziehungsberechtigte aufzubereiten und wichtige Aspekte zur Sprache zu bringen. Die Präsentation ist so aufbereitet, dass Sie unmittelbar in der Praxis eingesetzt werden kann. Zugleich aber kann Sie auch als Orientierungshilfe verwendet werden. </a:t>
            </a:r>
          </a:p>
          <a:p>
            <a:r>
              <a:rPr lang="de-DE" dirty="0"/>
              <a:t>Das 📣 – Symbol finden Sie bei optionalen Diskussionsfragen für die Elternrunde</a:t>
            </a:r>
          </a:p>
          <a:p>
            <a:r>
              <a:rPr lang="de-DE" dirty="0"/>
              <a:t>Das 🎨 – Symbol finden Sie bei Vorschlägen zu gemeinsamen Aktivitäten</a:t>
            </a:r>
          </a:p>
          <a:p>
            <a:r>
              <a:rPr lang="de-DE" dirty="0"/>
              <a:t>Durch die interaktiven Elemente soll der Austausch unter den Anwesenden angeregt und die Gruppe veranlasst werden, Erfahrungen, Wissen </a:t>
            </a:r>
            <a:r>
              <a:rPr lang="de-DE" dirty="0" err="1"/>
              <a:t>u.ä.</a:t>
            </a:r>
            <a:r>
              <a:rPr lang="de-DE" dirty="0"/>
              <a:t> miteinander zu teilen – die Erfahrung zeigt, dass durch hohe Interaktivität Ergebnisse nachhaltiger bestehen bleiben und die Akzeptanz steigt. </a:t>
            </a:r>
          </a:p>
          <a:p>
            <a:endParaRPr lang="de-DE" dirty="0"/>
          </a:p>
          <a:p>
            <a:endParaRPr lang="de-DE" dirty="0"/>
          </a:p>
          <a:p>
            <a:r>
              <a:rPr lang="de-DE" dirty="0"/>
              <a:t>Sie finden im Notiz-Feld (bei der Präsentation für die Zuseher*innen nicht sichtbar) jeweils wichtige Informationen, Ergänzungen und Hinweise zu den Folien, die Sie sowohl zur Vorbereitung sowie für die Gestaltung des Elternabends verwenden können.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RAHMENBEDINGUNGEN: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Ein geeigneter Raum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PC, </a:t>
            </a:r>
            <a:r>
              <a:rPr lang="de-DE" dirty="0" err="1"/>
              <a:t>Beamer</a:t>
            </a:r>
            <a:r>
              <a:rPr lang="de-DE" dirty="0"/>
              <a:t> und Verbindungskabel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Gute Vorbereitung </a:t>
            </a:r>
            <a:r>
              <a:rPr lang="de-DE" dirty="0">
                <a:sym typeface="Wingdings" pitchFamily="2" charset="2"/>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sym typeface="Wingdings" pitchFamily="2" charset="2"/>
              </a:rPr>
              <a:t>Dauer: Je nachdem, wie viel Interaktion Sie einbauen möchten: 1 bis 1.5 Stunden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sym typeface="Wingdings" pitchFamily="2" charset="2"/>
              </a:rPr>
              <a:t>Planen Sie während und/ oder im Anschluss Zeit für Fragen ein!</a:t>
            </a:r>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a:t>
            </a:fld>
            <a:endParaRPr lang="de-DE"/>
          </a:p>
        </p:txBody>
      </p:sp>
    </p:spTree>
    <p:extLst>
      <p:ext uri="{BB962C8B-B14F-4D97-AF65-F5344CB8AC3E}">
        <p14:creationId xmlns:p14="http://schemas.microsoft.com/office/powerpoint/2010/main" val="101548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Schatztruhen anlegen: Gemeinsam mit den Anwesenden kann im Rahmen des Elternabends ein Pool von kindgerechten Apps/Film- und Serientipps und Plattformen, …  gesammelt werden – auf kleinen Zetteln oder einem zuvor vorbereiteten Plakat. Diese Schatztruhen werden im Anschluss an den Elternabend allen Interessierten zur Verfügung gestellt. Beachten und diskutieren Sie dabei die Qualitätskriterien für kindgerechte Online-Aktivitäten (Folie 8)!</a:t>
            </a:r>
          </a:p>
        </p:txBody>
      </p:sp>
      <p:sp>
        <p:nvSpPr>
          <p:cNvPr id="4" name="Foliennummernplatzhalter 3"/>
          <p:cNvSpPr>
            <a:spLocks noGrp="1"/>
          </p:cNvSpPr>
          <p:nvPr>
            <p:ph type="sldNum" sz="quarter" idx="5"/>
          </p:nvPr>
        </p:nvSpPr>
        <p:spPr/>
        <p:txBody>
          <a:bodyPr/>
          <a:lstStyle/>
          <a:p>
            <a:fld id="{5D072829-A8FD-B641-99DB-9E489264D658}" type="slidenum">
              <a:rPr lang="de-DE" smtClean="0"/>
              <a:t>10</a:t>
            </a:fld>
            <a:endParaRPr lang="de-DE"/>
          </a:p>
        </p:txBody>
      </p:sp>
    </p:spTree>
    <p:extLst>
      <p:ext uri="{BB962C8B-B14F-4D97-AF65-F5344CB8AC3E}">
        <p14:creationId xmlns:p14="http://schemas.microsoft.com/office/powerpoint/2010/main" val="134691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finden Sie einige  exemplarische App-Tipps für Eltern, die den Kriterien für gute Spiele entsprechen:</a:t>
            </a:r>
          </a:p>
          <a:p>
            <a:r>
              <a:rPr lang="de-DE" dirty="0"/>
              <a:t>FIETE ist ein Seemann, mit dem Kinder sich identifizieren. Sympathisch gestaltet sind sowohl die Figur als auch die Spiele aus dem Fiete-Universum („Fiete </a:t>
            </a:r>
            <a:r>
              <a:rPr lang="de-DE" dirty="0" err="1"/>
              <a:t>Math</a:t>
            </a:r>
            <a:r>
              <a:rPr lang="de-DE" dirty="0"/>
              <a:t>“, „Fiete World“, …) Die Vollversion ist jeweils kostenpflichtig, erhältlich für iOS und </a:t>
            </a:r>
            <a:r>
              <a:rPr lang="de-DE" dirty="0" err="1"/>
              <a:t>Andoid</a:t>
            </a:r>
            <a:r>
              <a:rPr lang="de-DE" dirty="0"/>
              <a:t>.</a:t>
            </a:r>
          </a:p>
          <a:p>
            <a:r>
              <a:rPr lang="de-DE" dirty="0"/>
              <a:t>DIE MAUS ist ein Klassiker, der Generationen von Kindern begeistert und immer noch zu den besten und kindgerechtesten Angeboten am Markt zählt. Kostenfrei, für iOS und Android.</a:t>
            </a:r>
          </a:p>
          <a:p>
            <a:r>
              <a:rPr lang="de-DE" dirty="0"/>
              <a:t>KITU ist eine Bewegungs-App, die von einer gemeinnützigen Stiftung entwickelt wurde. Eltern und Kinder finden einfache Bewegungs-Ideen für den Alltag. Kostenfrei, für iOS und Android.</a:t>
            </a:r>
          </a:p>
          <a:p>
            <a:r>
              <a:rPr lang="de-DE" dirty="0"/>
              <a:t>MEIN ESSEN regt zum Erkunden und Experimentieren an – hier besonders schön: Die Verbindung von on- und offline Aktivitäten – und vermittelt Grundlagenwissen zum Thema Essen. Kostenpflichtig, für iOS und Android.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KLEINE DRACHE KOKOSNUSS ist vielen Eltern und Kindern aus der gleichnamigen Buchreihe bekannt. Die App richtet sich an Kinder ab 5 Jahren und verbindet Spaß und Lernen. Kostenpflichtig, für iOS und Android.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BARFOOT WELTATLAS ist eine App für Weltenentdecker*innen, die grafisch und inhaltlich sehr ansprechend gestaltet ist. Kostenpflichtig, für iOS und Android.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Sehen Sie sich die Apps vor dem Elternabend ein wenig an, damit Sie auf eventuelle Fragen reagieren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11</a:t>
            </a:fld>
            <a:endParaRPr lang="de-DE"/>
          </a:p>
        </p:txBody>
      </p:sp>
    </p:spTree>
    <p:extLst>
      <p:ext uri="{BB962C8B-B14F-4D97-AF65-F5344CB8AC3E}">
        <p14:creationId xmlns:p14="http://schemas.microsoft.com/office/powerpoint/2010/main" val="266673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 können Eltern sich informieren und gezielt suchen?</a:t>
            </a:r>
          </a:p>
          <a:p>
            <a:endParaRPr lang="de-DE" dirty="0"/>
          </a:p>
          <a:p>
            <a:r>
              <a:rPr lang="de-DE" dirty="0"/>
              <a:t>APPS</a:t>
            </a:r>
          </a:p>
          <a:p>
            <a:endParaRPr lang="de-DE" dirty="0"/>
          </a:p>
          <a:p>
            <a:r>
              <a:rPr lang="de-DE" dirty="0"/>
              <a:t>DEUTSCHES JUGENDINSTITUT</a:t>
            </a:r>
          </a:p>
          <a:p>
            <a:r>
              <a:rPr lang="de-DE" dirty="0"/>
              <a:t>https://</a:t>
            </a:r>
            <a:r>
              <a:rPr lang="de-DE" dirty="0" err="1"/>
              <a:t>www.dji.de</a:t>
            </a:r>
            <a:r>
              <a:rPr lang="de-DE" dirty="0"/>
              <a:t>/</a:t>
            </a:r>
            <a:r>
              <a:rPr lang="de-DE" dirty="0" err="1"/>
              <a:t>ueber</a:t>
            </a:r>
            <a:r>
              <a:rPr lang="de-DE" dirty="0"/>
              <a:t>-uns/</a:t>
            </a:r>
            <a:r>
              <a:rPr lang="de-DE" dirty="0" err="1"/>
              <a:t>projekte</a:t>
            </a:r>
            <a:r>
              <a:rPr lang="de-DE" dirty="0"/>
              <a:t>/</a:t>
            </a:r>
            <a:r>
              <a:rPr lang="de-DE" dirty="0" err="1"/>
              <a:t>projekte</a:t>
            </a:r>
            <a:r>
              <a:rPr lang="de-DE" dirty="0"/>
              <a:t>/</a:t>
            </a:r>
            <a:r>
              <a:rPr lang="de-DE" dirty="0" err="1"/>
              <a:t>apps</a:t>
            </a:r>
            <a:r>
              <a:rPr lang="de-DE" dirty="0"/>
              <a:t>-</a:t>
            </a:r>
            <a:r>
              <a:rPr lang="de-DE" dirty="0" err="1"/>
              <a:t>fuer</a:t>
            </a:r>
            <a:r>
              <a:rPr lang="de-DE" dirty="0"/>
              <a:t>-kinder-angebote-und-</a:t>
            </a:r>
            <a:r>
              <a:rPr lang="de-DE" dirty="0" err="1"/>
              <a:t>trendanalysen</a:t>
            </a:r>
            <a:r>
              <a:rPr lang="de-DE" dirty="0"/>
              <a:t>/datenbank-</a:t>
            </a:r>
            <a:r>
              <a:rPr lang="de-DE" dirty="0" err="1"/>
              <a:t>apps</a:t>
            </a:r>
            <a:r>
              <a:rPr lang="de-DE" dirty="0"/>
              <a:t>-</a:t>
            </a:r>
            <a:r>
              <a:rPr lang="de-DE" dirty="0" err="1"/>
              <a:t>fuer-kinder.html</a:t>
            </a:r>
            <a:endParaRPr lang="de-DE" dirty="0"/>
          </a:p>
          <a:p>
            <a:endParaRPr lang="de-DE" dirty="0"/>
          </a:p>
          <a:p>
            <a:r>
              <a:rPr lang="de-DE" dirty="0"/>
              <a:t>ENE MENE MOBILE</a:t>
            </a:r>
          </a:p>
          <a:p>
            <a:r>
              <a:rPr lang="de-DE" dirty="0"/>
              <a:t>http://</a:t>
            </a:r>
            <a:r>
              <a:rPr lang="de-DE" dirty="0" err="1"/>
              <a:t>www.ene-mene-mobile.de</a:t>
            </a:r>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12</a:t>
            </a:fld>
            <a:endParaRPr lang="de-DE"/>
          </a:p>
        </p:txBody>
      </p:sp>
    </p:spTree>
    <p:extLst>
      <p:ext uri="{BB962C8B-B14F-4D97-AF65-F5344CB8AC3E}">
        <p14:creationId xmlns:p14="http://schemas.microsoft.com/office/powerpoint/2010/main" val="103723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Mit digitalen Medien verhält es sich für Kinder ähnlich wie mit Süßigkeiten – sie sind zu verlockend. Kinder brauchen daher die Unterstützung von Erwachsenen, um den Konsum regulieren zu können.</a:t>
            </a:r>
          </a:p>
          <a:p>
            <a:r>
              <a:rPr lang="de-DE" dirty="0"/>
              <a:t>Regeln geben Kindern Sicherheit und schützen sie vor Gefahren, die sie selbst nicht einschätzen können. Das ist die eine Seite. Die andere Seite ist, dass Regeln möglicherweise als (zu) einschränkend empfunden werden und dies zu Konflikten führt /führen kann. Für die digitale Welt braucht es Regeln, brauchen Kinder Regeln - zweifellos. Aber Kinder möchten Regeln und Beweggründe der Eltern verstehen und ein Mitsprachrecht haben, ernst genommen werden: Es geht also vor allem um Kommunikation, darum mit dem Kind in Kontakt zu bleiben und zu signalisieren: Ich sorge für dich, indem ich dir das Spiel mit manchen Apps erlaube und anderes nicht. Ich sorge für dich, indem ich mich mit dir hinsetze und du mir in Ruhe dein Lieblingsspiel zeigen kannst </a:t>
            </a:r>
            <a:r>
              <a:rPr lang="de-DE" dirty="0" err="1"/>
              <a:t>u.ä.m</a:t>
            </a:r>
            <a:r>
              <a:rPr lang="de-DE" dirty="0"/>
              <a:t>.  Aufmerksamkeit dem Kind gegenüber, Kommunikation und klare Regeln sind beim Erkunden des digitalen Raumes die beste Unterstützung. </a:t>
            </a:r>
          </a:p>
          <a:p>
            <a:endParaRPr lang="de-DE" dirty="0"/>
          </a:p>
          <a:p>
            <a:r>
              <a:rPr lang="de-DE" dirty="0"/>
              <a:t>TIPP: VISUALISIERUNGEN wie Zeichnungen der Piktogramme helfen Kindern dabei, Regeln nachvollziehen zu können!</a:t>
            </a:r>
          </a:p>
          <a:p>
            <a:endParaRPr lang="de-DE" dirty="0"/>
          </a:p>
          <a:p>
            <a:r>
              <a:rPr lang="de-DE" dirty="0"/>
              <a:t>Eine große Auswahl an konkreten Übereinkünften, die zwischen Eltern und Kindern getroffen werden können, bietet der „Mediennutzungsvertrag“. Dieser ist zwar eher für ältere Kinder gedacht, kann aber auch für Eltern von Kindergartenkindern hilfreich sein, um sich Anregungen zu holen. https://</a:t>
            </a:r>
            <a:r>
              <a:rPr lang="de-DE" dirty="0" err="1"/>
              <a:t>www.mediennutzungsvertrag.de</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13</a:t>
            </a:fld>
            <a:endParaRPr lang="de-DE"/>
          </a:p>
        </p:txBody>
      </p:sp>
    </p:spTree>
    <p:extLst>
      <p:ext uri="{BB962C8B-B14F-4D97-AF65-F5344CB8AC3E}">
        <p14:creationId xmlns:p14="http://schemas.microsoft.com/office/powerpoint/2010/main" val="377684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Eltern möchten, können Sie ihre Überlegungen teilen. Wenn Sie zuvor ein Plakat, Post-</a:t>
            </a:r>
            <a:r>
              <a:rPr lang="de-DE" dirty="0" err="1"/>
              <a:t>its</a:t>
            </a:r>
            <a:r>
              <a:rPr lang="de-DE" dirty="0"/>
              <a:t> </a:t>
            </a:r>
            <a:r>
              <a:rPr lang="de-DE" dirty="0" err="1"/>
              <a:t>o.ä</a:t>
            </a:r>
            <a:r>
              <a:rPr lang="de-DE" dirty="0"/>
              <a:t> vorbereiten, können die Ideen festgehalten werden.</a:t>
            </a:r>
          </a:p>
          <a:p>
            <a:r>
              <a:rPr lang="de-DE" dirty="0">
                <a:sym typeface="Wingdings" pitchFamily="2" charset="2"/>
              </a:rPr>
              <a:t> Wenn Sie dafür gerne ein digitales Tool verwenden möchten, können Sie ein </a:t>
            </a:r>
            <a:r>
              <a:rPr lang="de-DE" dirty="0" err="1">
                <a:sym typeface="Wingdings" pitchFamily="2" charset="2"/>
              </a:rPr>
              <a:t>Padlet</a:t>
            </a:r>
            <a:r>
              <a:rPr lang="de-DE" dirty="0">
                <a:sym typeface="Wingdings" pitchFamily="2" charset="2"/>
              </a:rPr>
              <a:t> erstellen (https://</a:t>
            </a:r>
            <a:r>
              <a:rPr lang="de-DE" dirty="0" err="1">
                <a:sym typeface="Wingdings" pitchFamily="2" charset="2"/>
              </a:rPr>
              <a:t>padlet.com</a:t>
            </a:r>
            <a:r>
              <a:rPr lang="de-DE" dirty="0">
                <a:sym typeface="Wingdings" pitchFamily="2" charset="2"/>
              </a:rPr>
              <a:t>), siehe Folie 8.</a:t>
            </a:r>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14</a:t>
            </a:fld>
            <a:endParaRPr lang="de-DE"/>
          </a:p>
        </p:txBody>
      </p:sp>
    </p:spTree>
    <p:extLst>
      <p:ext uri="{BB962C8B-B14F-4D97-AF65-F5344CB8AC3E}">
        <p14:creationId xmlns:p14="http://schemas.microsoft.com/office/powerpoint/2010/main" val="89931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die besten und ausgeklügeltsten Regeln helfen manchmal wenig und es kommt zu Konflikten. Meist drehen diese sich um die Zeit, die Kinder mit einem Spiel, einer Serie,.. verbringen dürfen oder um  Inhalte („Aber die Sofija schaut das IMMER!!!“)</a:t>
            </a:r>
          </a:p>
          <a:p>
            <a:endParaRPr lang="de-DE" dirty="0"/>
          </a:p>
          <a:p>
            <a:r>
              <a:rPr lang="de-DE" dirty="0"/>
              <a:t>Wie damit umgehen?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Mediennutzung war schon immer ein Konfliktfeld zwischen Eltern und Kindern – denken Sie kurz an ihre eigene Jugend – und sie bleiben keinem erspart. Wichtig ist, dass Eltern zu ihren Haltungen und Überzeugungen stehen und  zugleich auch das Kind das Gefühl hat, dass seine Wünsche und Interessen Gehör finden und berücksichtigt werden. Dieser Ausgleich ist nicht immer einfach herzustellen – und braucht manchmal auch ZEIT. Zeit, die Eltern sich nehmen können, um ein Spiel auszuprobieren, eine Serie anzusehen, … - um erst dann (und nicht in der Sekunde "</a:t>
            </a:r>
            <a:r>
              <a:rPr lang="de-DE" dirty="0" err="1"/>
              <a:t>stante</a:t>
            </a:r>
            <a:r>
              <a:rPr lang="de-DE" dirty="0"/>
              <a:t> </a:t>
            </a:r>
            <a:r>
              <a:rPr lang="de-DE" dirty="0" err="1"/>
              <a:t>pede</a:t>
            </a:r>
            <a:r>
              <a:rPr lang="de-DE" dirty="0"/>
              <a:t>", wie vom Kind eingefordert) zu einer Entscheidung zu gelangen.</a:t>
            </a:r>
          </a:p>
          <a:p>
            <a:pPr marL="171450" indent="-171450">
              <a:buFontTx/>
              <a:buChar char="-"/>
            </a:pPr>
            <a:r>
              <a:rPr lang="de-DE" dirty="0"/>
              <a:t>Engagement ist wichtig – dem Kind AKTIV andere, ganz besonders jene Tätigkeiten anbieten, die es sehr gern hat. Kinder haben in diesem Alter vielseitige Interessen!</a:t>
            </a:r>
          </a:p>
          <a:p>
            <a:pPr marL="171450" indent="-171450">
              <a:buFontTx/>
              <a:buChar char="-"/>
            </a:pPr>
            <a:r>
              <a:rPr lang="de-DE" dirty="0"/>
              <a:t>RITUALE erleichtern Kindern den Alltag und Übergänge. Das kann man auch in der Medienerziehung nutzen und stets einen kurzen Reim/ ein Lied,… zum Ein-und Ausstieg aus der „Medienzeit“ sagen bzw. singen. Nach einiger Zeit kennt das Kind diesen Ablauf und der Übergang von einer Tätigkeit zur nächsten ist einfach und konfliktfrei gestaltet.</a:t>
            </a:r>
          </a:p>
          <a:p>
            <a:pPr marL="171450" indent="-171450">
              <a:buFontTx/>
              <a:buChar char="-"/>
            </a:pPr>
            <a:r>
              <a:rPr lang="de-DE" dirty="0"/>
              <a:t>Wenn sich ein Konflikt ankündigt, kann es auch eine gute Strategie sein, das Digitale sozusagen in die physische Welt zu holen („Du möchtest dein Auto-Wettrennen noch weiterspielen. Wie wäre es, wenn du/ wir die Matchbox-Autos suchen und um die Wette fahren?“)</a:t>
            </a:r>
          </a:p>
          <a:p>
            <a:pPr marL="171450" indent="-171450">
              <a:buFontTx/>
              <a:buChar char="-"/>
            </a:pPr>
            <a:r>
              <a:rPr lang="de-DE" dirty="0"/>
              <a:t>Auch das Training der eigenen Wahrnehmung stärkt Kinder und trägt zur Konfliktvorbeugung bei – Das Kind immer wieder dazu anhalten, sich selbst zu spüren und diese Wahrnehmung/Beobachtung der eigenen Befindlichkeit in Worte zu fassen. Wie geht es mir, wenn ich zu lange vor einem Bildschirm sitze? Werde ich kribbelig? Fühle ich mich dabei wohl?,…  Mit Unterstützung der Erwachsenen lernen die Kinder, sich immer besser zu spüren und zu artikulieren. So entsteht ein Dialog, der potentielle Konflikt-Situationen entschärft.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171450" indent="-171450">
              <a:buFontTx/>
              <a:buChar char="-"/>
            </a:pPr>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15</a:t>
            </a:fld>
            <a:endParaRPr lang="de-DE"/>
          </a:p>
        </p:txBody>
      </p:sp>
    </p:spTree>
    <p:extLst>
      <p:ext uri="{BB962C8B-B14F-4D97-AF65-F5344CB8AC3E}">
        <p14:creationId xmlns:p14="http://schemas.microsoft.com/office/powerpoint/2010/main" val="293765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Wenn Eltern möchten, können Sie ihre Überlegungen teilen. Wenn Sie zuvor ein Plakat, Post-</a:t>
            </a:r>
            <a:r>
              <a:rPr lang="de-DE" dirty="0" err="1"/>
              <a:t>its</a:t>
            </a:r>
            <a:r>
              <a:rPr lang="de-DE" dirty="0"/>
              <a:t> </a:t>
            </a:r>
            <a:r>
              <a:rPr lang="de-DE" dirty="0" err="1"/>
              <a:t>o.ä</a:t>
            </a:r>
            <a:r>
              <a:rPr lang="de-DE" dirty="0"/>
              <a:t> vorbereiten, können die Strategien festgehalten werden.</a:t>
            </a:r>
          </a:p>
          <a:p>
            <a:r>
              <a:rPr lang="de-DE" dirty="0">
                <a:sym typeface="Wingdings" pitchFamily="2" charset="2"/>
              </a:rPr>
              <a:t>Wenn Sie dafür gerne ein digitales Tool verwenden möchten, können Sie ein </a:t>
            </a:r>
            <a:r>
              <a:rPr lang="de-DE" dirty="0" err="1">
                <a:sym typeface="Wingdings" pitchFamily="2" charset="2"/>
              </a:rPr>
              <a:t>Padlet</a:t>
            </a:r>
            <a:r>
              <a:rPr lang="de-DE" dirty="0">
                <a:sym typeface="Wingdings" pitchFamily="2" charset="2"/>
              </a:rPr>
              <a:t> erstellen (https://</a:t>
            </a:r>
            <a:r>
              <a:rPr lang="de-DE" dirty="0" err="1">
                <a:sym typeface="Wingdings" pitchFamily="2" charset="2"/>
              </a:rPr>
              <a:t>padlet.com</a:t>
            </a:r>
            <a:r>
              <a:rPr lang="de-DE" dirty="0">
                <a:sym typeface="Wingdings" pitchFamily="2" charset="2"/>
              </a:rPr>
              <a:t>), siehe Folie 8.</a:t>
            </a:r>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16</a:t>
            </a:fld>
            <a:endParaRPr lang="de-DE"/>
          </a:p>
        </p:txBody>
      </p:sp>
    </p:spTree>
    <p:extLst>
      <p:ext uri="{BB962C8B-B14F-4D97-AF65-F5344CB8AC3E}">
        <p14:creationId xmlns:p14="http://schemas.microsoft.com/office/powerpoint/2010/main" val="284887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YouTube ist unter jungen Menschen äußerst beliebt. Auch Kinder finden hier viel Interessantes – kosten- und endlos.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Eltern nutzen YouTube gerne, um im Alltag Verschnaufpausen zu haben. Aber Achtung! YouTube EIGNET sich NICHT ALS BABYSITTER!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Kinder sollten YouTube nicht unbeaufsichtigt nutzen, denn: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Auf der Plattform stoßen Kinder immer wieder auf unangemessene, z.T. verstörende, Inhalte. Die automatisch voreingestellte Auto-Play Funktion sorgt dafür, dass nach Ende eines Videos stets ein neues Video beginnt – Dabei besteht die Gefahr, dass sich das Kind immer weiter von den ursprünglich vorgesehenen, kindgerechten Videos entfernt und auf Inhalte stößt, die keinesfalls für Kinder geeignet sind. Um das zu umgehen, kann die Auto-Play Funktion deaktiviert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Auch die Werbung, die vor, nach und während des Video-Schauens eingespielt wird, ist u.U. problematisch.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Immer wieder kommt es vor, dass an sich harmlose Kinderserien mit gewalttätigen Inhalten „angereichert“ werden (Siehe bspw. hier: https://</a:t>
            </a:r>
            <a:r>
              <a:rPr lang="de-DE" dirty="0" err="1"/>
              <a:t>www.sueddeutsche.de</a:t>
            </a:r>
            <a:r>
              <a:rPr lang="de-DE" dirty="0"/>
              <a:t>/</a:t>
            </a:r>
            <a:r>
              <a:rPr lang="de-DE" dirty="0" err="1"/>
              <a:t>medien</a:t>
            </a:r>
            <a:r>
              <a:rPr lang="de-DE" dirty="0"/>
              <a:t>/gewalt-im-netz-wie-gefaelschte-youtube-videos-kinder-verstoeren-1.3757299). </a:t>
            </a:r>
          </a:p>
          <a:p>
            <a:endParaRPr lang="de-DE" dirty="0"/>
          </a:p>
          <a:p>
            <a:r>
              <a:rPr lang="de-DE" dirty="0"/>
              <a:t>Alternativ kann YouTube-Kids (oder auch, mit Einschränkungen, YouTube Premium) genutzt werden, sowie die Mediatheken verschiedener Fernsehanstalten oder Streaming-Dienste. Auch bei Streaming-Diensten gilt es zu beachten, dass </a:t>
            </a:r>
            <a:r>
              <a:rPr lang="de-DE" dirty="0" err="1"/>
              <a:t>Jugenschutzeinstellungen</a:t>
            </a:r>
            <a:r>
              <a:rPr lang="de-DE" dirty="0"/>
              <a:t> vorgenommen werden müssen!</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17</a:t>
            </a:fld>
            <a:endParaRPr lang="de-DE"/>
          </a:p>
        </p:txBody>
      </p:sp>
    </p:spTree>
    <p:extLst>
      <p:ext uri="{BB962C8B-B14F-4D97-AF65-F5344CB8AC3E}">
        <p14:creationId xmlns:p14="http://schemas.microsoft.com/office/powerpoint/2010/main" val="105237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ersten drei Punkte sind eine Zusammenfassung dessen, was bereits auf den vorhergehenden Folien behandelt wurde: Was Eltern allgemein tun können, um ihre Kinder bei ihren ersten Schritten im digitalen Raum optimal zu unterstützen und um eine gute Basis für spätere Erfahrungen mit Neuen Medien zu schaffen. Doch auch technisch gibt es einige Kniffe und Möglichkeiten, die besonders bei  jungen Kindern sinnvoll und effektiv sind. </a:t>
            </a:r>
          </a:p>
          <a:p>
            <a:r>
              <a:rPr lang="de-DE" dirty="0"/>
              <a:t>So können z.B. Filme und Hörbücher als Download statt online konsumiert werden. </a:t>
            </a:r>
          </a:p>
          <a:p>
            <a:r>
              <a:rPr lang="de-DE" dirty="0"/>
              <a:t>Wird das mobile Gerät in den Flugmodus versetzt, sind die Funksignale unterbrochen. (Spiele-) Apps funktionieren dennoch , aber Werbung, Chatfunktion,… sind deaktiviert.</a:t>
            </a:r>
          </a:p>
          <a:p>
            <a:r>
              <a:rPr lang="de-DE" dirty="0"/>
              <a:t>Weitere technische Schutzmaßnahmen werden auf der kommenden Folie näher erläutert.</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18</a:t>
            </a:fld>
            <a:endParaRPr lang="de-DE"/>
          </a:p>
        </p:txBody>
      </p:sp>
    </p:spTree>
    <p:extLst>
      <p:ext uri="{BB962C8B-B14F-4D97-AF65-F5344CB8AC3E}">
        <p14:creationId xmlns:p14="http://schemas.microsoft.com/office/powerpoint/2010/main" val="2179247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Sie Eltern einen Überblick geben, welche technischen Möglichkeiten und Lösungen es gibt, um  für (junge) Kinder ein möglichst sicheres Umfeld auf Handy, Tablet, Konsole, PC, </a:t>
            </a:r>
            <a:r>
              <a:rPr lang="de-DE" dirty="0" err="1"/>
              <a:t>u.ä.</a:t>
            </a:r>
            <a:r>
              <a:rPr lang="de-DE" dirty="0"/>
              <a:t> zu schaffen. Diese Anwendungen sollten genutzt werden, trotzdem ist zu bedenken, dass sie keinen 100%igen Schutz bieten. Machen Sie die Eltern darauf bitte aufmerksam. „Einmal eingerichtet, brauche ich mich darum nicht mehr zu kümmern“ ist  nicht zutreffend. TECHNISCHE </a:t>
            </a:r>
            <a:r>
              <a:rPr lang="de-DE" dirty="0" err="1"/>
              <a:t>MAßNAHMEN</a:t>
            </a:r>
            <a:r>
              <a:rPr lang="de-DE" dirty="0"/>
              <a:t> ALLEIN SIND KEIN HINREICHENDER SCHUTZ FÜR KINDER! -  zudem: Kinder werden älter und lernen sehr schnell, technische Hürden zu umgehen – aus diesem Grund sind Aufmerksamkeit und Kommunikation die wichtigsten Mittel, um Kinder langfristig zu einem selbstbestimmten und  kritischen Umgang mit Medien zu erziehen. Die Technik assistiert sozusagen.</a:t>
            </a:r>
          </a:p>
          <a:p>
            <a:r>
              <a:rPr lang="de-DE" dirty="0"/>
              <a:t>Nahezu alle Anbieter und Betriebssysteme bieten mittlerweile Gelegenheit, Jugendschutzeinstellungen vorzunehmen. </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19</a:t>
            </a:fld>
            <a:endParaRPr lang="de-DE"/>
          </a:p>
        </p:txBody>
      </p:sp>
    </p:spTree>
    <p:extLst>
      <p:ext uri="{BB962C8B-B14F-4D97-AF65-F5344CB8AC3E}">
        <p14:creationId xmlns:p14="http://schemas.microsoft.com/office/powerpoint/2010/main" val="341061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folgende Abschnitt umfasst viele Informationen. Je nach Bedarf, Interessenlage und thematischer Ausrichtung des Elternabends können Sie auswählen, welche Folien Sie verwenden möchten. Wichtig ist für Sie, sich darüber im Klaren zu sein und dies den Eltern auch deutlich zu kommunizieren: Ein Elternabend zum Thema „Digitale Medien“ soll eine Orientierungshilfe für Eltern  darstellen. Indem wichtige Themen zur Sprache gebracht werden, bekommen Erziehende Informationen und Werkzeuge an die Hand, die sie darin unterstützen, sich ihre eigene Meinung zu bilden, eine Haltung zu entwickeln und für sich und ihr Kind/ihre Kinder einen passenden Umgang zu finden. Praktische Hilfestellungen, Strategien und Tipps für den Erziehungsalltag werden angeboten, denn: Der Familienalltag ist herausfordernd und nicht immer einfach zu bewältigen – in den letzten Jahren ist eine zusätzliche Herausforderung für Erziehende aufgetaucht: Wie umgehen mit den vielen medialen Angeboten, die es für Kinder gibt? Was daran ist gut und wichtig für mein Kind? Wo Grenzen ziehen? Wie kann „Medienerziehung“ vor dem Hintergrund einer Gesellschaft, in der digitale Medien stetig an Bedeutung gewinnen, alltagstauglich umgesetzt werden? Klar ist: Es braucht ein Bewusstsein und Gelegenheiten (wie z.B. einen Elternabend) um sich mit Fragen rund um Medien aktiv auseinanderzusetzen. </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2</a:t>
            </a:fld>
            <a:endParaRPr lang="de-DE"/>
          </a:p>
        </p:txBody>
      </p:sp>
    </p:spTree>
    <p:extLst>
      <p:ext uri="{BB962C8B-B14F-4D97-AF65-F5344CB8AC3E}">
        <p14:creationId xmlns:p14="http://schemas.microsoft.com/office/powerpoint/2010/main" val="33159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Äußert empfehlenswert- in der umfangreichen Broschüre der ISPA (Internet Service Providers Austria) finden Eltern umfassende Informationen und Anleitungen, die dabei helfen, sich einen Überblick über die Möglichkeiten zu verschaffen und passende Vorkehrungen auf den eigenen Geräten zu treffen.</a:t>
            </a:r>
          </a:p>
          <a:p>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20</a:t>
            </a:fld>
            <a:endParaRPr lang="de-DE"/>
          </a:p>
        </p:txBody>
      </p:sp>
    </p:spTree>
    <p:extLst>
      <p:ext uri="{BB962C8B-B14F-4D97-AF65-F5344CB8AC3E}">
        <p14:creationId xmlns:p14="http://schemas.microsoft.com/office/powerpoint/2010/main" val="420459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Zusammenfassend – Was braucht es für ein gutes Aufwachsen mit Medien?</a:t>
            </a:r>
          </a:p>
          <a:p>
            <a:pPr marL="171450" indent="-171450">
              <a:buFontTx/>
              <a:buChar char="-"/>
            </a:pPr>
            <a:r>
              <a:rPr lang="de-DE" dirty="0"/>
              <a:t>KOMMUNIKATION mit dem Kind (Interesse an seinen Vorlieben zeigen, gemeinsam (digital) spielen, über Medien sprechen,… ) ist die wichtigste Voraussetzung dafür, dass das Kind in einer medial geprägten Welt Orientierung und Halt findet und einen kompetenten Umgang mit digitalen Medien erlernt.</a:t>
            </a:r>
          </a:p>
          <a:p>
            <a:pPr marL="171450" indent="-171450">
              <a:buFontTx/>
              <a:buChar char="-"/>
            </a:pPr>
            <a:r>
              <a:rPr lang="de-DE" dirty="0"/>
              <a:t>AUSWAHL DER INHALTE: Darauf achten, dass die Dinge, mit denen sich ein Kind beschäftigt, seinem Alter und seinem Entwicklungsstand entsprechen – um Ängste, Überforderung, schlechte oder gar gefährliche Erfahrungen/Erlebnisse, … zu vermeiden</a:t>
            </a:r>
          </a:p>
          <a:p>
            <a:pPr marL="171450" indent="-171450">
              <a:buFontTx/>
              <a:buChar char="-"/>
            </a:pPr>
            <a:r>
              <a:rPr lang="de-DE" dirty="0"/>
              <a:t>REGELN unterstützen Familien dabei, einen „Common </a:t>
            </a:r>
            <a:r>
              <a:rPr lang="de-DE" dirty="0" err="1"/>
              <a:t>Ground</a:t>
            </a:r>
            <a:r>
              <a:rPr lang="de-DE" dirty="0"/>
              <a:t>“ zu definieren, auf den sich alle Mitglieder verlassen und berufen können</a:t>
            </a:r>
          </a:p>
          <a:p>
            <a:pPr marL="171450" indent="-171450">
              <a:buFontTx/>
              <a:buChar char="-"/>
            </a:pPr>
            <a:r>
              <a:rPr lang="de-DE" dirty="0"/>
              <a:t>NEUGIER: „Dieses Internet“ bietet viele tolle Möglichkeiten &amp; ständig kommt Neues hinzu. Sich dafür zu interessieren und sich ggf. auch mal vom Kind etwas zeigen oder erklären zu lassen, ist für Eltern wie Kinder eine Bereicherung</a:t>
            </a:r>
          </a:p>
          <a:p>
            <a:pPr marL="171450" indent="-171450">
              <a:buFontTx/>
              <a:buChar char="-"/>
            </a:pPr>
            <a:r>
              <a:rPr lang="de-DE" dirty="0"/>
              <a:t>ELTERN ALS VORBILD – daran führt kein Weg vorbei – was vom Kind eingefordert wird, sollte </a:t>
            </a:r>
            <a:r>
              <a:rPr lang="de-DE" dirty="0" err="1"/>
              <a:t>optimalerweise</a:t>
            </a:r>
            <a:r>
              <a:rPr lang="de-DE" dirty="0"/>
              <a:t> auch selbst vorgelebt werden </a:t>
            </a:r>
            <a:r>
              <a:rPr lang="de-DE" dirty="0">
                <a:sym typeface="Wingdings" pitchFamily="2" charset="2"/>
              </a:rPr>
              <a:t></a:t>
            </a:r>
            <a:endParaRPr lang="de-DE" dirty="0"/>
          </a:p>
          <a:p>
            <a:pPr marL="171450" indent="-171450">
              <a:buFontTx/>
              <a:buChar char="-"/>
            </a:pPr>
            <a:r>
              <a:rPr lang="de-DE" dirty="0"/>
              <a:t>SCHUTZ: Einerseits, indem geeignete Vorkehrungen getroffen werden, um die Gefahr, dass Kinder in die dunklen Gassen des Internets geraten, möglichst gering zu halten. Andererseits, indem Kinder durch Eltern dabei unterstützt werden, einen gesunden Umgang mit Medien und Medieninhalten zu entwickeln (physische und psychische Gesundheit)</a:t>
            </a:r>
          </a:p>
          <a:p>
            <a:pPr marL="171450" indent="-171450">
              <a:buFontTx/>
              <a:buChar char="-"/>
            </a:pPr>
            <a:r>
              <a:rPr lang="de-DE" dirty="0"/>
              <a:t>STRATEGIEN IM UMGANG MIT KONFLIKTEN: Neue Medien fordern Eltern heraus – Wege des Umgangs mit Konflikten bzw. der deeskalierende Strategien müssen gefunden und erprobt werden</a:t>
            </a:r>
          </a:p>
          <a:p>
            <a:pPr marL="171450" indent="-171450">
              <a:buFontTx/>
              <a:buChar char="-"/>
            </a:pPr>
            <a:r>
              <a:rPr lang="de-DE" dirty="0"/>
              <a:t>KINDER KÖNNEN DURCH UND MIT MEDIEN VIEL LERNEN UND NEUES ENTDECKEN: (digitale) Medien eröffnen neue Welten und ihr Bildungspotential ist groß!</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21</a:t>
            </a:fld>
            <a:endParaRPr lang="de-DE"/>
          </a:p>
        </p:txBody>
      </p:sp>
    </p:spTree>
    <p:extLst>
      <p:ext uri="{BB962C8B-B14F-4D97-AF65-F5344CB8AC3E}">
        <p14:creationId xmlns:p14="http://schemas.microsoft.com/office/powerpoint/2010/main" val="873217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Gemeinsame Aktivitäten sind für Kinder, nicht nur im Kindergartenalter, besonders wichtig. Digitale Medien verstärken z.T. Vereinzelungstendenzen (jedes Familienmitglied sitzt vor einem Gerät) – um dem vorzubeugen und damit einhergehende nachteilige Auswirkungen auf die kindliche Entwicklung hintanzuhalten, ist es von zentraler Bedeutung, ein Bewusstsein dafür zu schaffen, dass Eltern sich in der Medienerziehung und - </a:t>
            </a:r>
            <a:r>
              <a:rPr lang="de-DE" dirty="0" err="1"/>
              <a:t>nutzung</a:t>
            </a:r>
            <a:r>
              <a:rPr lang="de-DE" dirty="0"/>
              <a:t> involvieren sollen. Dabei geht in erster Line gar nicht darum, ob Mama, Papa oder Oma oder Bonus-Familienmitglied sich immer ganz genau auskennen – wichtig sind das gemeinsame, spielerische Tun und die Interaktion mit dem Kind!</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22</a:t>
            </a:fld>
            <a:endParaRPr lang="de-DE"/>
          </a:p>
        </p:txBody>
      </p:sp>
    </p:spTree>
    <p:extLst>
      <p:ext uri="{BB962C8B-B14F-4D97-AF65-F5344CB8AC3E}">
        <p14:creationId xmlns:p14="http://schemas.microsoft.com/office/powerpoint/2010/main" val="169121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Sollten Sie planen, digitale Medienbildung in Ihrem Kindergarten zum Thema zu machen, können Sie diese Vorlage zur Elterninformation verwenden, um die Grundlagen, auf welchen digitale Medienbildung aufsetzt, zu erläutern:</a:t>
            </a:r>
          </a:p>
          <a:p>
            <a:r>
              <a:rPr lang="de-DE" dirty="0"/>
              <a:t>Digitale Medienerziehung bedeutet, dass</a:t>
            </a:r>
          </a:p>
          <a:p>
            <a:pPr marL="171450" indent="-171450">
              <a:buFontTx/>
              <a:buChar char="-"/>
            </a:pPr>
            <a:r>
              <a:rPr lang="de-DE" dirty="0"/>
              <a:t>Digitale Medien VERANTWORTUNGSVOLL eingesetzt werden (umfassend: in Bezug auf Datenschutz, Inhalte, Zeit, etc.)</a:t>
            </a:r>
          </a:p>
          <a:p>
            <a:pPr marL="171450" indent="-171450">
              <a:buFontTx/>
              <a:buChar char="-"/>
            </a:pPr>
            <a:r>
              <a:rPr lang="de-DE" dirty="0"/>
              <a:t>Dies in einem </a:t>
            </a:r>
            <a:r>
              <a:rPr lang="de-DE" dirty="0" err="1"/>
              <a:t>PROFESSIONELLen</a:t>
            </a:r>
            <a:r>
              <a:rPr lang="de-DE" dirty="0"/>
              <a:t> Setting, mit einer professionellen Haltung geschieht (Aus- bzw. Fort- und Weiterbildung, Kenntnis pädagogischer und didaktischer Grundlagen,…) geschieht</a:t>
            </a:r>
          </a:p>
          <a:p>
            <a:pPr marL="171450" indent="-171450">
              <a:buFontTx/>
              <a:buChar char="-"/>
            </a:pPr>
            <a:r>
              <a:rPr lang="de-DE" dirty="0"/>
              <a:t>PÄDAGOGISCH FUNDIERT gearbeitet wird – der Einsatz digitaler Medien erfolgt nicht als Selbstzweck, sondern um pädagogische Zielsetzungen zu erreichen</a:t>
            </a:r>
          </a:p>
          <a:p>
            <a:pPr marL="171450" indent="-171450">
              <a:buFontTx/>
              <a:buChar char="-"/>
            </a:pPr>
            <a:r>
              <a:rPr lang="de-DE" dirty="0"/>
              <a:t>Kinder KEINER BERIESELUNG durch digitale Medien ausgesetzt sind, sondern sie aktiv, kreativ und im Team spielerisch eine  Aufgabe lösen, ein Medium erproben und ihre Kompetenzen erweitern können. DIE KINDER WERDEN NICHT ALLEINE GELASSEN, sondern von einer pädagogischen Fachkraft begleitet und unterstützt..</a:t>
            </a:r>
          </a:p>
          <a:p>
            <a:pPr marL="171450" indent="-171450">
              <a:buFontTx/>
              <a:buChar char="-"/>
            </a:pPr>
            <a:r>
              <a:rPr lang="de-DE" dirty="0"/>
              <a:t>AKTUELLE HERAUSFORDERUNGEN aufgegriffen werden – Kinder sind online unterwegs. Oft benötigen sie Anleitung, Begleitung oder einfach Ansprechpersonen. Es ist Aufgabe des Kindergartens, nahe an den Lebenswelten der Kinder zu agieren- dabei kann nicht ignoriert werden, dass Medien ein wichtiger  Bestandteil von Kinderwelten sind. Im Kindergarten haben Kinder Gelegenheit, über Medienerfahrungen zu sprechen, neue Aspekte/Anwendungen kennenzulernen, die sie bereichern und ihr Wissen erweitern – auch das ist die (aktiv- begleitende) Rolle des Kindergartens im 21. Jhdt.</a:t>
            </a:r>
          </a:p>
          <a:p>
            <a:pPr marL="171450" indent="-171450">
              <a:buFontTx/>
              <a:buChar char="-"/>
            </a:pPr>
            <a:r>
              <a:rPr lang="de-DE" dirty="0"/>
              <a:t>KINDER IN IHRER MEDIENKOMPETENZ GESTÄRKT WERDEN, indem sie zu selbstbestimmtem, kritischem und kreativem Medienhandeln angehalten werden.</a:t>
            </a:r>
          </a:p>
          <a:p>
            <a:pPr marL="171450" indent="-171450">
              <a:buFontTx/>
              <a:buChar char="-"/>
            </a:pPr>
            <a:r>
              <a:rPr lang="de-DE" dirty="0"/>
              <a:t>BILDUNGSPOTENTIALE digitaler Medien ERKANNT UND GENUTZT werden, ohne dabei auf eine</a:t>
            </a:r>
          </a:p>
          <a:p>
            <a:pPr marL="171450" indent="-171450">
              <a:buFontTx/>
              <a:buChar char="-"/>
            </a:pPr>
            <a:r>
              <a:rPr lang="de-DE" dirty="0"/>
              <a:t>KRITISCHE HALTUNG zu verzichten.</a:t>
            </a:r>
          </a:p>
          <a:p>
            <a:pPr marL="171450" indent="-171450">
              <a:buFontTx/>
              <a:buChar char="-"/>
            </a:pPr>
            <a:r>
              <a:rPr lang="de-DE" dirty="0"/>
              <a:t> Kindergarten und Eltern ZUSAMMENARBEITEN..</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23</a:t>
            </a:fld>
            <a:endParaRPr lang="de-DE"/>
          </a:p>
        </p:txBody>
      </p:sp>
    </p:spTree>
    <p:extLst>
      <p:ext uri="{BB962C8B-B14F-4D97-AF65-F5344CB8AC3E}">
        <p14:creationId xmlns:p14="http://schemas.microsoft.com/office/powerpoint/2010/main" val="106521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Zum Einstieg empfiehlt es sich, eine aktivierende Methode einzusetzen, die die Eltern auf das Thema einstimmt und sie neugierig macht.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Umfrage zu internetfähigen Geräten im eigenen Haushalt.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Ziel: Ein Bewusstsein bei den Eltern zu schaffen, von wie vielen digitalen Geräten die Kinder in ihrem Alltag umgeben sind.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Vorgangsweise: (a) Sie bereiten ein Plakat vor, auf dem alle Geräte aufgelistet sind, bitten die Eltern um Handzeichen und erheben in dieser Weise die Anzahl an Geräten in den Haushalten der Anwesenden. (b) https://</a:t>
            </a:r>
            <a:r>
              <a:rPr lang="de-DE" dirty="0" err="1"/>
              <a:t>www.sli.do</a:t>
            </a:r>
            <a:r>
              <a:rPr lang="de-DE" dirty="0"/>
              <a:t> ist ein Programm, mit dem sie sehr einfach eine kurze Echtzeit-Umfrage erstellen können. Nach einer Registrierung via Mail-Adresse können Sie ein Event anlegen (Tag/Datum des Elternabends) und eine Umfrage erstellen (Multiple Choice – am Ende „Limit </a:t>
            </a:r>
            <a:r>
              <a:rPr lang="de-DE" dirty="0" err="1"/>
              <a:t>number</a:t>
            </a:r>
            <a:r>
              <a:rPr lang="de-DE" dirty="0"/>
              <a:t> </a:t>
            </a:r>
            <a:r>
              <a:rPr lang="de-DE" dirty="0" err="1"/>
              <a:t>of</a:t>
            </a:r>
            <a:r>
              <a:rPr lang="de-DE" dirty="0"/>
              <a:t> </a:t>
            </a:r>
            <a:r>
              <a:rPr lang="de-DE" dirty="0" err="1"/>
              <a:t>options</a:t>
            </a:r>
            <a:r>
              <a:rPr lang="de-DE" dirty="0"/>
              <a:t> </a:t>
            </a:r>
            <a:r>
              <a:rPr lang="de-DE" dirty="0" err="1"/>
              <a:t>to</a:t>
            </a:r>
            <a:r>
              <a:rPr lang="de-DE" dirty="0"/>
              <a:t> </a:t>
            </a:r>
            <a:r>
              <a:rPr lang="de-DE" dirty="0" err="1"/>
              <a:t>select</a:t>
            </a:r>
            <a:r>
              <a:rPr lang="de-DE" dirty="0"/>
              <a:t> : 9“ abhaken – damit sind Mehrfachnennungen möglich). Mit Click auf „</a:t>
            </a:r>
            <a:r>
              <a:rPr lang="de-DE" dirty="0" err="1"/>
              <a:t>Present</a:t>
            </a:r>
            <a:r>
              <a:rPr lang="de-DE" dirty="0"/>
              <a:t>“ ist die Umfrage erstellt. Sie sehen dann einen QR-Code sowie eine #</a:t>
            </a:r>
            <a:r>
              <a:rPr lang="de-DE" dirty="0" err="1"/>
              <a:t>ZiferZifferZiffer</a:t>
            </a:r>
            <a:r>
              <a:rPr lang="de-DE" dirty="0"/>
              <a:t> Kombination, anhand derer die Teilnehmer*innen zur Umfrage gelangen. Am Elternabend bitten Sie die Eltern, mit ihren Smartphones den QR-Code zu scannen bzw. auf die Website https://</a:t>
            </a:r>
            <a:r>
              <a:rPr lang="de-DE" dirty="0" err="1"/>
              <a:t>www.sli.do</a:t>
            </a:r>
            <a:r>
              <a:rPr lang="de-DE" dirty="0"/>
              <a:t>  zu gehen und den Code einzugeben. Sie können dann die Ergebnisse umgehend sehen und zur Diskussion stellen. Für die Pros unter Ihnen: </a:t>
            </a:r>
            <a:r>
              <a:rPr lang="de-DE" dirty="0" err="1"/>
              <a:t>Slido</a:t>
            </a:r>
            <a:r>
              <a:rPr lang="de-DE" dirty="0"/>
              <a:t> kann auch in Power-Point Präsentationen eingebettet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Zum Vergleich: Rund 97% der Haushalte mit Kindern unter 6 Jahren verfügen über ein Smartphone, 91% über einen Computer oder Laptop, 69% über ein Tablet. Dicht gefolgt von 67%, die einen internetfähigen Fernseher besitzen, 55% verfügen über eine Spielkonsole und zwischen 20 und 10 Prozent der Haushalte über Smart-Watches, MP3-Player, Smarte Lautsprecher und smartes Spielzeug – Tendenz steigend, Stand 2020.</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3</a:t>
            </a:fld>
            <a:endParaRPr lang="de-DE"/>
          </a:p>
        </p:txBody>
      </p:sp>
    </p:spTree>
    <p:extLst>
      <p:ext uri="{BB962C8B-B14F-4D97-AF65-F5344CB8AC3E}">
        <p14:creationId xmlns:p14="http://schemas.microsoft.com/office/powerpoint/2010/main" val="180177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Die Familie nimmt in der Medienerziehung eine zentrale Rolle ein.  </a:t>
            </a:r>
          </a:p>
          <a:p>
            <a:pPr marL="171450" indent="-171450">
              <a:buFontTx/>
              <a:buChar char="-"/>
            </a:pPr>
            <a:endParaRPr lang="de-DE" dirty="0"/>
          </a:p>
          <a:p>
            <a:pPr marL="171450" indent="-171450">
              <a:buFontTx/>
              <a:buChar char="-"/>
            </a:pPr>
            <a:r>
              <a:rPr lang="de-DE" dirty="0"/>
              <a:t>Ihre ersten Medienerfahrungen machen viele Kinder innerhalb der </a:t>
            </a:r>
            <a:r>
              <a:rPr lang="de-DE" dirty="0" err="1"/>
              <a:t>FamilIe</a:t>
            </a:r>
            <a:r>
              <a:rPr lang="de-DE" dirty="0"/>
              <a:t>. Dabei divergieren die Erfahrungen stark: Manche Kinder erlernen von klein auf einen regulierten, jeweils altersentsprechenden Umgang mit digitalen Geräten (die Eltern begleiten, erklären und regulieren), andere Familien pflegen einen eher unbesorgten Umgang mit Geräten und Inhalten. </a:t>
            </a:r>
          </a:p>
          <a:p>
            <a:pPr marL="171450" indent="-171450">
              <a:buFontTx/>
              <a:buChar char="-"/>
            </a:pPr>
            <a:r>
              <a:rPr lang="de-DE" dirty="0"/>
              <a:t> Eltern sind Vorbilder für ihre Kinder – auch, was den Umgang mit Handy, Tablet &amp; Co. anbelangt. Aus diesem Grund ist es wichtig, dass Erwachsene sich darüber auch im Klaren sind. Was sie von ihren Kindern einfordern, sollten sie auch selbst vorleben.</a:t>
            </a:r>
          </a:p>
          <a:p>
            <a:pPr marL="171450" indent="-171450">
              <a:buFontTx/>
              <a:buChar char="-"/>
            </a:pPr>
            <a:r>
              <a:rPr lang="de-DE" dirty="0"/>
              <a:t> Medienkonsum und Konflikte: Wurden Kinder früher ermahnt, nicht mehr unter der Bettdecke heimlich Magazine zu lesen, verlagern sich die Konflikte heute zunehmend hin zur Nutzung digitaler Medien – mit einem entscheidenden Unterschied: Digitale Medien haben enorm hohen Aufforderungscharakter und sind so </a:t>
            </a:r>
            <a:r>
              <a:rPr lang="de-DE" dirty="0" err="1"/>
              <a:t>designed</a:t>
            </a:r>
            <a:r>
              <a:rPr lang="de-DE" dirty="0"/>
              <a:t>, dass stets ein neuer Reiz gesetzt wird, um die Aufmerksamkeit der Nutzer*innen möglichst lange zu halten. In ihrer Wirkung auf Kinder können sie mit Süßigkeiten verglichen werden. Daher intensivieren sich auch die Konflikte. Was Eltern wissen sollten: Konflikte rund um Medienzeiten, -inhalte,… kommen in den besten Familien vor. Das ist kein individuelles Problem oder gar Versagen, sondern oftmals bedingt durch die Psychologie hinter der Technologie.  Abhilfe schaffen können klare Regeln, ausgewählte Spiele/Apps und Kommunikation (Details finden Sie auf den kommenden Folien).</a:t>
            </a:r>
          </a:p>
          <a:p>
            <a:pPr marL="171450" indent="-171450">
              <a:buFontTx/>
              <a:buChar char="-"/>
            </a:pPr>
            <a:r>
              <a:rPr lang="de-DE" dirty="0"/>
              <a:t> „Nehmt den Eltern die Handys weg“ war ein Apell von Kindern, die befragt wurden, wie sie zu  digitalen Medien stehen (Quelle: FALTER 09/18). Kinder (insbesondere ganz junge Kinder) buhlen mittlerweile mit dem Handy um die Aufmerksamkeit der Eltern. Sie nehmen das Handy als Konkurrenz wahr. Zugleich wird es für sie auch attraktiver. Denn wenn die Eltern soviel Zeit damit verbringen, muss es schließlich ein besonders tolles Ding sein das Handy, nicht wahr?  Daher sollten Eltern sehr bewusst darauf achten, regelmäßig handyfreie Zeiten einzuplanen und die Aufmerksamkeit Ihren Kinder zu widmen</a:t>
            </a:r>
            <a:r>
              <a:rPr lang="de-DE" dirty="0">
                <a:sym typeface="Wingdings" pitchFamily="2" charset="2"/>
              </a:rPr>
              <a:t>, damit es nicht zu Konkurrenz-Situationen kommt.</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4</a:t>
            </a:fld>
            <a:endParaRPr lang="de-DE"/>
          </a:p>
        </p:txBody>
      </p:sp>
    </p:spTree>
    <p:extLst>
      <p:ext uri="{BB962C8B-B14F-4D97-AF65-F5344CB8AC3E}">
        <p14:creationId xmlns:p14="http://schemas.microsoft.com/office/powerpoint/2010/main" val="348887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gibt einen kompakten Einblick in das Medienleben von Kindergartenkindern. </a:t>
            </a:r>
          </a:p>
          <a:p>
            <a:r>
              <a:rPr lang="de-DE" dirty="0"/>
              <a:t>-  In den meisten Haushalten gibt eine VIELZAHL AN GERÄTEN</a:t>
            </a:r>
          </a:p>
          <a:p>
            <a:r>
              <a:rPr lang="de-DE" dirty="0"/>
              <a:t>-  ERSTKONTAKT: Die aktive Auseinandersetzung mit / bewusste Wahrnehmung von digitalen Medien beginnt, wenn die Kinder CA. EIN JAHR ALT SIND (Fotos, Videos ansehen, Lieder hören,…)</a:t>
            </a:r>
          </a:p>
          <a:p>
            <a:r>
              <a:rPr lang="de-DE" dirty="0"/>
              <a:t>-  72% DER KINDER IM KINDERGARTENALTER BESCHÄFTIGEN SICH zumindest gelegentlich MIT DIGITALEN GERÄTEN, d.h. die überwiegende Mehrheit der Kinder ist ONLINE.</a:t>
            </a:r>
          </a:p>
          <a:p>
            <a:r>
              <a:rPr lang="de-DE" dirty="0"/>
              <a:t>-  Auf UNGEEIGNTE INHALTE sind bereits 17% der Kindergartenkinder gestoßen – laut Angaben der Eltern</a:t>
            </a:r>
          </a:p>
          <a:p>
            <a:r>
              <a:rPr lang="de-DE" dirty="0"/>
              <a:t>-  VIDEOSCHAUEN UM EINZUSCHLAFEN ist für 10% der 3 bis 6-jährigen Kinder UNVERZICHTBAR</a:t>
            </a:r>
          </a:p>
          <a:p>
            <a:r>
              <a:rPr lang="de-DE" dirty="0"/>
              <a:t>-  38% der Kinder sind in der Lage, GERÄTE SELBSSTÄNDIG ZU BEDIENEN</a:t>
            </a:r>
          </a:p>
          <a:p>
            <a:pPr marL="171450" indent="-171450">
              <a:buFontTx/>
              <a:buChar char="-"/>
            </a:pPr>
            <a:r>
              <a:rPr lang="de-DE" dirty="0"/>
              <a:t>22% der Kinder VERFÜGEN ÜBER EIN EIGENES GERÄT</a:t>
            </a:r>
          </a:p>
          <a:p>
            <a:pPr marL="171450" indent="-171450">
              <a:buFontTx/>
              <a:buChar char="-"/>
            </a:pPr>
            <a:r>
              <a:rPr lang="de-DE" dirty="0"/>
              <a:t>Es wird ersichtlich: Viele Kinder führen ein „Medienleben“ – wie aber steht es um das Medienerleben? Welchen Einfluss Alter und Entwicklungsstand auf das Medienerleben haben, was wichtig ist, zu beachten folgt auf den kommenden Seiten.</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5</a:t>
            </a:fld>
            <a:endParaRPr lang="de-DE"/>
          </a:p>
        </p:txBody>
      </p:sp>
    </p:spTree>
    <p:extLst>
      <p:ext uri="{BB962C8B-B14F-4D97-AF65-F5344CB8AC3E}">
        <p14:creationId xmlns:p14="http://schemas.microsoft.com/office/powerpoint/2010/main" val="68795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bereits aus den vorhergehenden Informationen ersichtlich, ist die FRAGE, AB WANN Kinder digitale Medien nutzen sollten, bereits von der Realität überholt worden. Sie tun es bereits – zum Teil intensiv. Das muss berücksichtigt werden, wenn ein Elternabend zum Thema digitale Medien veranstaltet wird. Natürlich möchten Eltern gerne wissen, ab welchem Alter die Nutzung digitaler Medien „empfohlen“ wird, zugleich ist evident, dass ein Großteil der Kinder im Vorschulalter Medien bereits nutzt. Generell lautet die Empfehlung, die Nutzung bei ganz kleinen Kindern möglichst hinauszuzögern. </a:t>
            </a:r>
          </a:p>
          <a:p>
            <a:r>
              <a:rPr lang="de-DE" dirty="0"/>
              <a:t>Sind die Kinder erst einmal in Kontakt mit Medien, ist es für Eltern wichtig, sich folgende Punkte zu überlegen:</a:t>
            </a:r>
          </a:p>
          <a:p>
            <a:pPr marL="171450" indent="-171450">
              <a:buFontTx/>
              <a:buChar char="-"/>
            </a:pPr>
            <a:r>
              <a:rPr lang="de-DE" dirty="0"/>
              <a:t>In welchen Situationen und in welchem Ausmaß möchte ich, dass mein Kind Medieninhalte konsumiert? In welchen Situationen möchte ich es nicht (z.B. bei Mahlzeiten?)</a:t>
            </a:r>
          </a:p>
          <a:p>
            <a:pPr marL="171450" indent="-171450">
              <a:buFontTx/>
              <a:buChar char="-"/>
            </a:pPr>
            <a:r>
              <a:rPr lang="de-DE" dirty="0"/>
              <a:t>Sind die Geräte kindersicher?</a:t>
            </a:r>
          </a:p>
          <a:p>
            <a:pPr marL="171450" indent="-171450">
              <a:buFontTx/>
              <a:buChar char="-"/>
            </a:pPr>
            <a:r>
              <a:rPr lang="de-DE" dirty="0"/>
              <a:t>Was sieht/hört/ spielt mein Kind? </a:t>
            </a:r>
          </a:p>
          <a:p>
            <a:pPr marL="171450" indent="-171450">
              <a:buFontTx/>
              <a:buChar char="-"/>
            </a:pPr>
            <a:r>
              <a:rPr lang="de-DE" dirty="0"/>
              <a:t>Ist das seinem Alter UND seinem Entwicklungsstand angemessen?</a:t>
            </a:r>
          </a:p>
          <a:p>
            <a:pPr marL="171450" indent="-171450">
              <a:buFontTx/>
              <a:buChar char="-"/>
            </a:pPr>
            <a:r>
              <a:rPr lang="de-DE" dirty="0"/>
              <a:t>Eltern kennen ihr Kind am Besten. Sie können daher auch gut einschätzen, welche Medieninhalte ihrem Kind Freude machen; was es mag, was es nicht mag. Bestärken und unterstützen Sie Eltern darin, sich aktiv damit auseinanderzusetzen, welche Medieninhalte für ihr Kind geeignet sind!</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6</a:t>
            </a:fld>
            <a:endParaRPr lang="de-DE"/>
          </a:p>
        </p:txBody>
      </p:sp>
    </p:spTree>
    <p:extLst>
      <p:ext uri="{BB962C8B-B14F-4D97-AF65-F5344CB8AC3E}">
        <p14:creationId xmlns:p14="http://schemas.microsoft.com/office/powerpoint/2010/main" val="324650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zeitlichen Empfehlungen orientieren sich an den gängigen Ratschlägen, die das deutsche Portal </a:t>
            </a:r>
            <a:r>
              <a:rPr lang="de-DE" dirty="0" err="1"/>
              <a:t>klicksafe.de</a:t>
            </a:r>
            <a:r>
              <a:rPr lang="de-DE" dirty="0"/>
              <a:t> (https://</a:t>
            </a:r>
            <a:r>
              <a:rPr lang="de-DE" dirty="0" err="1"/>
              <a:t>www.klicksafe.de</a:t>
            </a:r>
            <a:r>
              <a:rPr lang="de-DE" dirty="0"/>
              <a:t>/</a:t>
            </a:r>
            <a:r>
              <a:rPr lang="de-DE" dirty="0" err="1"/>
              <a:t>eltern</a:t>
            </a:r>
            <a:r>
              <a:rPr lang="de-DE" dirty="0"/>
              <a:t>/kinder-von-3-bis-10-jahren/nutzungszeiten-und-regeln/) in Orientierung an den Vorgaben der WHO (Weltgesundheitsorganisation), gibt. Eltern sollten diese Empfehlungen kennen – als Orientierung, nicht als unveränderbare Gegebenheiten, denn der familiäre Alltag verlangt oftmals eine Flexibilität, die gute Vorsätze schnell obsolet werden lässt. Aus diesem Grund ist es gut, wenn Familien wissen</a:t>
            </a:r>
          </a:p>
          <a:p>
            <a:pPr marL="171450" indent="-171450">
              <a:buFontTx/>
              <a:buChar char="-"/>
            </a:pPr>
            <a:r>
              <a:rPr lang="de-DE" dirty="0"/>
              <a:t>Kinder lieben (und brauchen) Wiederholungen – ein und dieselbe Serie/ dasselbe Hörbuch,… kann immer wieder gesehen/gehört werden - es muss nicht ständig etwas Neues geben!</a:t>
            </a:r>
          </a:p>
          <a:p>
            <a:pPr marL="171450" indent="-171450">
              <a:buFontTx/>
              <a:buChar char="-"/>
            </a:pPr>
            <a:r>
              <a:rPr lang="de-DE" dirty="0"/>
              <a:t>Medienangebote, bei denen Kinder aktiv sind (z.B. mitsingen) können schon mal etwas länger als geplant in Anspruch genommen werden</a:t>
            </a:r>
          </a:p>
          <a:p>
            <a:pPr marL="171450" indent="-171450">
              <a:buFontTx/>
              <a:buChar char="-"/>
            </a:pPr>
            <a:r>
              <a:rPr lang="de-DE" dirty="0"/>
              <a:t>Ganz allgemein verhält es sich mit digitalen Medien(angeboten) nicht anders als mit anderen Medien (Fernsehen, Bücher,…): Zeit ist ein Faktor – und selbstverständlich muss darauf geachtet werden, dass Kinder nicht zu viel Zeit vor diversen Bildschirmen verbringen – ABER zugleich ist die Frage, wie und womit diese Zeit gefüllt ist ebenso wichtig. Es empfiehlt sich daher, einige gute Spiele/Sendungen/Hörbücher parat zu haben, auf die man zurückgreifen kann.</a:t>
            </a:r>
          </a:p>
          <a:p>
            <a:pPr marL="171450" indent="-171450">
              <a:buFontTx/>
              <a:buChar char="-"/>
            </a:pPr>
            <a:endParaRPr lang="de-DE" dirty="0"/>
          </a:p>
          <a:p>
            <a:pPr marL="171450" indent="-171450">
              <a:buFontTx/>
              <a:buChar char="-"/>
            </a:pP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7</a:t>
            </a:fld>
            <a:endParaRPr lang="de-DE"/>
          </a:p>
        </p:txBody>
      </p:sp>
    </p:spTree>
    <p:extLst>
      <p:ext uri="{BB962C8B-B14F-4D97-AF65-F5344CB8AC3E}">
        <p14:creationId xmlns:p14="http://schemas.microsoft.com/office/powerpoint/2010/main" val="201288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itchFamily="2" charset="2"/>
              </a:rPr>
              <a:t>Diskutieren Sie im Plenum:  Wie kann die Balance zwischen Mediennutzung und medienfreier Zeit gelingen? Halten Sie Vorschläge und Ideen schriftlich fest und stellen Sie sie im Anschluss an den Elternabend für alle Interessierten bereit! Wenn Sie dafür gerne ein digitales Tool verwenden möchten, können Sie ein </a:t>
            </a:r>
            <a:r>
              <a:rPr lang="de-DE" dirty="0" err="1">
                <a:sym typeface="Wingdings" pitchFamily="2" charset="2"/>
              </a:rPr>
              <a:t>Padlet</a:t>
            </a:r>
            <a:r>
              <a:rPr lang="de-DE" dirty="0">
                <a:sym typeface="Wingdings" pitchFamily="2" charset="2"/>
              </a:rPr>
              <a:t> erstellen (https://</a:t>
            </a:r>
            <a:r>
              <a:rPr lang="de-DE" dirty="0" err="1">
                <a:sym typeface="Wingdings" pitchFamily="2" charset="2"/>
              </a:rPr>
              <a:t>padlet.com</a:t>
            </a:r>
            <a:r>
              <a:rPr lang="de-DE" dirty="0">
                <a:sym typeface="Wingdings" pitchFamily="2" charset="2"/>
              </a:rPr>
              <a:t>). Nachdem Sie sich registriert haben, können sie ein Board mit verschiedenen Rubriken erstellen, die Ergebnisse gesammelt einfügen und den Eltern zur Verfügung stellen. Vorteil: Das </a:t>
            </a:r>
            <a:r>
              <a:rPr lang="de-DE" dirty="0" err="1">
                <a:sym typeface="Wingdings" pitchFamily="2" charset="2"/>
              </a:rPr>
              <a:t>Padlet</a:t>
            </a:r>
            <a:r>
              <a:rPr lang="de-DE" dirty="0">
                <a:sym typeface="Wingdings" pitchFamily="2" charset="2"/>
              </a:rPr>
              <a:t> kann jederzeit umgestaltet oder erweitert werden.</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8</a:t>
            </a:fld>
            <a:endParaRPr lang="de-DE"/>
          </a:p>
        </p:txBody>
      </p:sp>
    </p:spTree>
    <p:extLst>
      <p:ext uri="{BB962C8B-B14F-4D97-AF65-F5344CB8AC3E}">
        <p14:creationId xmlns:p14="http://schemas.microsoft.com/office/powerpoint/2010/main" val="254214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Qualitätskriterien für gute Online – Aktivitäten wie z.B. Spiele:</a:t>
            </a:r>
          </a:p>
          <a:p>
            <a:pPr marL="171450" indent="-171450">
              <a:buFontTx/>
              <a:buChar char="-"/>
            </a:pPr>
            <a:r>
              <a:rPr lang="de-DE" dirty="0"/>
              <a:t>Anregend und abwechslungsreich: Sie regen das Kind zum Selbsttun an, sind an kindlichen Erfahrungswelten orientiert und regen zu verschiedenen Aktivtäten an (nicht eintönig)</a:t>
            </a:r>
          </a:p>
          <a:p>
            <a:pPr marL="171450" indent="-171450">
              <a:buFontTx/>
              <a:buChar char="-"/>
            </a:pPr>
            <a:r>
              <a:rPr lang="de-DE" dirty="0"/>
              <a:t>Entwicklungsfördernd: Für Kinder im Kindergartenalter gibt es viele Lernspiele, die die Kinder in ihrer Entwicklung fördern und den Wissenserwerb spielerisch anregen</a:t>
            </a:r>
          </a:p>
          <a:p>
            <a:pPr marL="171450" indent="-171450">
              <a:buFontTx/>
              <a:buChar char="-"/>
            </a:pPr>
            <a:r>
              <a:rPr lang="de-DE" dirty="0"/>
              <a:t>Altersadäquat: altersgerechte Inhalte, die das Kind nicht überfordern (zu schwierige Aufgaben, motorische Überforderung, zu schnelle Abfolge von Bildern etc.)</a:t>
            </a:r>
          </a:p>
          <a:p>
            <a:pPr marL="171450" indent="-171450">
              <a:buFontTx/>
              <a:buChar char="-"/>
            </a:pPr>
            <a:r>
              <a:rPr lang="de-DE" dirty="0"/>
              <a:t>Sicher: Unpassende, möglicherweise angsteinflößende Werbung (z.B. für Shooter), unerwünschte Kontaktaufnahme über Chats sowie In-App Käufe sind ausgeschlossen oder können deaktiviert werden.</a:t>
            </a:r>
          </a:p>
          <a:p>
            <a:pPr marL="171450" indent="-171450">
              <a:buFontTx/>
              <a:buChar char="-"/>
            </a:pPr>
            <a:endParaRPr lang="de-DE" dirty="0"/>
          </a:p>
          <a:p>
            <a:pPr marL="171450" indent="-171450">
              <a:buFontTx/>
              <a:buChar char="-"/>
            </a:pPr>
            <a:r>
              <a:rPr lang="de-DE" dirty="0"/>
              <a:t>Darüber hinaus:</a:t>
            </a:r>
          </a:p>
          <a:p>
            <a:pPr marL="171450" indent="-171450">
              <a:buFontTx/>
              <a:buChar char="-"/>
            </a:pPr>
            <a:r>
              <a:rPr lang="de-DE" dirty="0"/>
              <a:t>Eltern können und sollen Spiele selbst ausprobieren! </a:t>
            </a:r>
          </a:p>
          <a:p>
            <a:pPr marL="171450" indent="-171450">
              <a:buFontTx/>
              <a:buChar char="-"/>
            </a:pPr>
            <a:r>
              <a:rPr lang="de-DE" dirty="0"/>
              <a:t>Weniger ist oft mehr: Besser wenige gute Angebote auswählen!</a:t>
            </a:r>
          </a:p>
          <a:p>
            <a:pPr marL="171450" indent="-171450">
              <a:buFontTx/>
              <a:buChar char="-"/>
            </a:pPr>
            <a:r>
              <a:rPr lang="de-DE" dirty="0"/>
              <a:t>Kostenpflichtige Apps haben gegenüber kostenlosen Angeboten den Vorteil, dass Datenschutz, Werbung und </a:t>
            </a:r>
            <a:r>
              <a:rPr lang="de-DE" dirty="0" err="1"/>
              <a:t>tw</a:t>
            </a:r>
            <a:r>
              <a:rPr lang="de-DE" dirty="0"/>
              <a:t>. auch In-App Käufe strenger reguliert sind und daher mehr Schutz für die Kinder bieten!</a:t>
            </a:r>
          </a:p>
          <a:p>
            <a:endParaRPr lang="de-DE" dirty="0"/>
          </a:p>
        </p:txBody>
      </p:sp>
      <p:sp>
        <p:nvSpPr>
          <p:cNvPr id="4" name="Foliennummernplatzhalter 3"/>
          <p:cNvSpPr>
            <a:spLocks noGrp="1"/>
          </p:cNvSpPr>
          <p:nvPr>
            <p:ph type="sldNum" sz="quarter" idx="5"/>
          </p:nvPr>
        </p:nvSpPr>
        <p:spPr/>
        <p:txBody>
          <a:bodyPr/>
          <a:lstStyle/>
          <a:p>
            <a:fld id="{5D072829-A8FD-B641-99DB-9E489264D658}" type="slidenum">
              <a:rPr lang="de-DE" smtClean="0"/>
              <a:t>9</a:t>
            </a:fld>
            <a:endParaRPr lang="de-DE"/>
          </a:p>
        </p:txBody>
      </p:sp>
    </p:spTree>
    <p:extLst>
      <p:ext uri="{BB962C8B-B14F-4D97-AF65-F5344CB8AC3E}">
        <p14:creationId xmlns:p14="http://schemas.microsoft.com/office/powerpoint/2010/main" val="405623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A0E9298-3C96-4C5C-9E71-9BC6B72DBAC7}"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1102498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0E9298-3C96-4C5C-9E71-9BC6B72DBAC7}"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8204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0E9298-3C96-4C5C-9E71-9BC6B72DBAC7}"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203462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A0E9298-3C96-4C5C-9E71-9BC6B72DBAC7}"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155509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AA0E9298-3C96-4C5C-9E71-9BC6B72DBAC7}" type="datetimeFigureOut">
              <a:rPr lang="de-DE" smtClean="0"/>
              <a:t>16.02.21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160024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A0E9298-3C96-4C5C-9E71-9BC6B72DBAC7}" type="datetimeFigureOut">
              <a:rPr lang="de-DE" smtClean="0"/>
              <a:t>16.02.21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113992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A0E9298-3C96-4C5C-9E71-9BC6B72DBAC7}" type="datetimeFigureOut">
              <a:rPr lang="de-DE" smtClean="0"/>
              <a:t>16.02.21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10983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A0E9298-3C96-4C5C-9E71-9BC6B72DBAC7}" type="datetimeFigureOut">
              <a:rPr lang="de-DE" smtClean="0"/>
              <a:t>16.02.21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282755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A0E9298-3C96-4C5C-9E71-9BC6B72DBAC7}" type="datetimeFigureOut">
              <a:rPr lang="de-DE" smtClean="0"/>
              <a:t>16.02.21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402678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A0E9298-3C96-4C5C-9E71-9BC6B72DBAC7}" type="datetimeFigureOut">
              <a:rPr lang="de-DE" smtClean="0"/>
              <a:t>16.02.21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3763847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A0E9298-3C96-4C5C-9E71-9BC6B72DBAC7}" type="datetimeFigureOut">
              <a:rPr lang="de-DE" smtClean="0"/>
              <a:t>16.02.21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EC83C0C-FE0B-465C-898B-3A03174153DF}" type="slidenum">
              <a:rPr lang="de-DE" smtClean="0"/>
              <a:t>‹Nr.›</a:t>
            </a:fld>
            <a:endParaRPr lang="de-DE"/>
          </a:p>
        </p:txBody>
      </p:sp>
    </p:spTree>
    <p:extLst>
      <p:ext uri="{BB962C8B-B14F-4D97-AF65-F5344CB8AC3E}">
        <p14:creationId xmlns:p14="http://schemas.microsoft.com/office/powerpoint/2010/main" val="416491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E9298-3C96-4C5C-9E71-9BC6B72DBAC7}" type="datetimeFigureOut">
              <a:rPr lang="de-DE" smtClean="0"/>
              <a:t>16.02.21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83C0C-FE0B-465C-898B-3A03174153DF}" type="slidenum">
              <a:rPr lang="de-DE" smtClean="0"/>
              <a:t>‹Nr.›</a:t>
            </a:fld>
            <a:endParaRPr lang="de-DE"/>
          </a:p>
        </p:txBody>
      </p:sp>
    </p:spTree>
    <p:extLst>
      <p:ext uri="{BB962C8B-B14F-4D97-AF65-F5344CB8AC3E}">
        <p14:creationId xmlns:p14="http://schemas.microsoft.com/office/powerpoint/2010/main" val="30737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fik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094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784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6607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280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740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536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733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535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499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776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95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329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85971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752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0564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8243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64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0524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062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9253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843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34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893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138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578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2778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700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06231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4423</Words>
  <Application>Microsoft Macintosh PowerPoint</Application>
  <PresentationFormat>Breitbild</PresentationFormat>
  <Paragraphs>162</Paragraphs>
  <Slides>28</Slides>
  <Notes>23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Jaroslav Faulhaber</dc:creator>
  <cp:lastModifiedBy>juli.hahn@outlook.com</cp:lastModifiedBy>
  <cp:revision>5</cp:revision>
  <dcterms:created xsi:type="dcterms:W3CDTF">2021-02-16T12:56:06Z</dcterms:created>
  <dcterms:modified xsi:type="dcterms:W3CDTF">2021-02-16T16:48:41Z</dcterms:modified>
</cp:coreProperties>
</file>